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hunk Five" charset="1" panose="00000500000000000000"/>
      <p:regular r:id="rId21"/>
    </p:embeddedFont>
    <p:embeddedFont>
      <p:font typeface="Roboto Slab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32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nv_x67gc.mp4" Type="http://schemas.openxmlformats.org/officeDocument/2006/relationships/video"/><Relationship Id="rId4" Target="../media/VAGnv_x67gc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5.png" Type="http://schemas.openxmlformats.org/officeDocument/2006/relationships/image"/><Relationship Id="rId4" Target="../media/image26.jpe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79058" y="4033019"/>
            <a:ext cx="7225584" cy="167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12"/>
              </a:lnSpc>
            </a:pPr>
            <a:r>
              <a:rPr lang="en-US" sz="976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NUTRI</a:t>
            </a:r>
            <a:r>
              <a:rPr lang="en-US" sz="976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BOT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09087" y="631213"/>
            <a:ext cx="8734913" cy="1955188"/>
            <a:chOff x="0" y="0"/>
            <a:chExt cx="11646551" cy="26069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46576" cy="2606941"/>
            </a:xfrm>
            <a:custGeom>
              <a:avLst/>
              <a:gdLst/>
              <a:ahLst/>
              <a:cxnLst/>
              <a:rect r="r" b="b" t="t" l="l"/>
              <a:pathLst>
                <a:path h="2606941" w="11646576">
                  <a:moveTo>
                    <a:pt x="0" y="0"/>
                  </a:moveTo>
                  <a:lnTo>
                    <a:pt x="11646576" y="0"/>
                  </a:lnTo>
                  <a:lnTo>
                    <a:pt x="11646576" y="2606941"/>
                  </a:lnTo>
                  <a:lnTo>
                    <a:pt x="0" y="2606941"/>
                  </a:lnTo>
                  <a:close/>
                </a:path>
              </a:pathLst>
            </a:custGeom>
            <a:solidFill>
              <a:srgbClr val="D9D2E9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83358" y="3242856"/>
            <a:ext cx="7117540" cy="5808793"/>
          </a:xfrm>
          <a:custGeom>
            <a:avLst/>
            <a:gdLst/>
            <a:ahLst/>
            <a:cxnLst/>
            <a:rect r="r" b="b" t="t" l="l"/>
            <a:pathLst>
              <a:path h="5808793" w="7117540">
                <a:moveTo>
                  <a:pt x="0" y="0"/>
                </a:moveTo>
                <a:lnTo>
                  <a:pt x="7117540" y="0"/>
                </a:lnTo>
                <a:lnTo>
                  <a:pt x="7117540" y="5808793"/>
                </a:lnTo>
                <a:lnTo>
                  <a:pt x="0" y="5808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434" t="-22916" r="-36430" b="-10114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192862"/>
            <a:ext cx="7067294" cy="831890"/>
          </a:xfrm>
          <a:custGeom>
            <a:avLst/>
            <a:gdLst/>
            <a:ahLst/>
            <a:cxnLst/>
            <a:rect r="r" b="b" t="t" l="l"/>
            <a:pathLst>
              <a:path h="831890" w="7067294">
                <a:moveTo>
                  <a:pt x="0" y="0"/>
                </a:moveTo>
                <a:lnTo>
                  <a:pt x="7067294" y="0"/>
                </a:lnTo>
                <a:lnTo>
                  <a:pt x="7067294" y="831890"/>
                </a:lnTo>
                <a:lnTo>
                  <a:pt x="0" y="831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76" r="0" b="-77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28296" y="5916282"/>
            <a:ext cx="4527108" cy="768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18"/>
              </a:lnSpc>
            </a:pPr>
            <a:r>
              <a:rPr lang="en-US" sz="3848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Ghala</a:t>
            </a:r>
            <a:r>
              <a:rPr lang="en-US" sz="3848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Ali Al-Otaibi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44000" y="631213"/>
            <a:ext cx="8734913" cy="1955188"/>
            <a:chOff x="0" y="0"/>
            <a:chExt cx="22083226" cy="49430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083251" cy="4942997"/>
            </a:xfrm>
            <a:custGeom>
              <a:avLst/>
              <a:gdLst/>
              <a:ahLst/>
              <a:cxnLst/>
              <a:rect r="r" b="b" t="t" l="l"/>
              <a:pathLst>
                <a:path h="4942997" w="22083251">
                  <a:moveTo>
                    <a:pt x="0" y="0"/>
                  </a:moveTo>
                  <a:lnTo>
                    <a:pt x="22083251" y="0"/>
                  </a:lnTo>
                  <a:lnTo>
                    <a:pt x="22083251" y="4942997"/>
                  </a:lnTo>
                  <a:lnTo>
                    <a:pt x="0" y="4942997"/>
                  </a:lnTo>
                  <a:close/>
                </a:path>
              </a:pathLst>
            </a:custGeom>
            <a:solidFill>
              <a:srgbClr val="93EBFA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759445" y="827551"/>
            <a:ext cx="1499855" cy="1562512"/>
          </a:xfrm>
          <a:custGeom>
            <a:avLst/>
            <a:gdLst/>
            <a:ahLst/>
            <a:cxnLst/>
            <a:rect r="r" b="b" t="t" l="l"/>
            <a:pathLst>
              <a:path h="1562512" w="1499855">
                <a:moveTo>
                  <a:pt x="0" y="0"/>
                </a:moveTo>
                <a:lnTo>
                  <a:pt x="1499855" y="0"/>
                </a:lnTo>
                <a:lnTo>
                  <a:pt x="1499855" y="1562512"/>
                </a:lnTo>
                <a:lnTo>
                  <a:pt x="0" y="15625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925" t="-23431" r="-26541" b="-2388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901651" y="6951380"/>
            <a:ext cx="4180398" cy="1119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9"/>
              </a:lnSpc>
            </a:pPr>
            <a:r>
              <a:rPr lang="en-US" sz="269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Himmah</a:t>
            </a:r>
            <a:r>
              <a:rPr lang="en-US" sz="269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AI Engineering Bootcamp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780847" y="2358690"/>
            <a:ext cx="7215308" cy="381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2"/>
              </a:lnSpc>
            </a:pPr>
            <a:r>
              <a:rPr lang="en-US" sz="806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 SYSTEM DEMO AND INTERFACE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01200" y="293800"/>
            <a:ext cx="6734400" cy="3747600"/>
            <a:chOff x="0" y="0"/>
            <a:chExt cx="8979200" cy="4996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79154" cy="4996815"/>
            </a:xfrm>
            <a:custGeom>
              <a:avLst/>
              <a:gdLst/>
              <a:ahLst/>
              <a:cxnLst/>
              <a:rect r="r" b="b" t="t" l="l"/>
              <a:pathLst>
                <a:path h="4996815" w="8979154">
                  <a:moveTo>
                    <a:pt x="0" y="0"/>
                  </a:moveTo>
                  <a:lnTo>
                    <a:pt x="8979154" y="0"/>
                  </a:lnTo>
                  <a:lnTo>
                    <a:pt x="8979154" y="4996815"/>
                  </a:lnTo>
                  <a:lnTo>
                    <a:pt x="0" y="4996815"/>
                  </a:lnTo>
                  <a:close/>
                </a:path>
              </a:pathLst>
            </a:custGeom>
            <a:solidFill>
              <a:srgbClr val="B1917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01200" y="4335250"/>
            <a:ext cx="6734400" cy="5658000"/>
            <a:chOff x="0" y="0"/>
            <a:chExt cx="8979200" cy="7544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79154" cy="7544054"/>
            </a:xfrm>
            <a:custGeom>
              <a:avLst/>
              <a:gdLst/>
              <a:ahLst/>
              <a:cxnLst/>
              <a:rect r="r" b="b" t="t" l="l"/>
              <a:pathLst>
                <a:path h="7544054" w="8979154">
                  <a:moveTo>
                    <a:pt x="0" y="0"/>
                  </a:moveTo>
                  <a:lnTo>
                    <a:pt x="8979154" y="0"/>
                  </a:lnTo>
                  <a:lnTo>
                    <a:pt x="8979154" y="7544054"/>
                  </a:lnTo>
                  <a:lnTo>
                    <a:pt x="0" y="7544054"/>
                  </a:lnTo>
                  <a:close/>
                </a:path>
              </a:pathLst>
            </a:custGeom>
            <a:solidFill>
              <a:srgbClr val="CBD054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322726" y="523426"/>
            <a:ext cx="3328502" cy="3288350"/>
          </a:xfrm>
          <a:custGeom>
            <a:avLst/>
            <a:gdLst/>
            <a:ahLst/>
            <a:cxnLst/>
            <a:rect r="r" b="b" t="t" l="l"/>
            <a:pathLst>
              <a:path h="3288350" w="3328502">
                <a:moveTo>
                  <a:pt x="0" y="0"/>
                </a:moveTo>
                <a:lnTo>
                  <a:pt x="3328502" y="0"/>
                </a:lnTo>
                <a:lnTo>
                  <a:pt x="3328502" y="3288350"/>
                </a:lnTo>
                <a:lnTo>
                  <a:pt x="0" y="3288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51800" y="4868600"/>
            <a:ext cx="4070402" cy="4591304"/>
          </a:xfrm>
          <a:custGeom>
            <a:avLst/>
            <a:gdLst/>
            <a:ahLst/>
            <a:cxnLst/>
            <a:rect r="r" b="b" t="t" l="l"/>
            <a:pathLst>
              <a:path h="4591304" w="4070402">
                <a:moveTo>
                  <a:pt x="0" y="0"/>
                </a:moveTo>
                <a:lnTo>
                  <a:pt x="4070402" y="0"/>
                </a:lnTo>
                <a:lnTo>
                  <a:pt x="4070402" y="4591304"/>
                </a:lnTo>
                <a:lnTo>
                  <a:pt x="0" y="4591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722046" y="6530091"/>
            <a:ext cx="5332911" cy="1245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1"/>
              </a:lnSpc>
            </a:pPr>
            <a:r>
              <a:rPr lang="en-US" sz="4134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Live</a:t>
            </a:r>
            <a:r>
              <a:rPr lang="en-US" sz="4134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walkthrough of the user interface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37566" y="414881"/>
            <a:ext cx="16812868" cy="9457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02670" y="6092179"/>
            <a:ext cx="2937282" cy="2937282"/>
            <a:chOff x="0" y="0"/>
            <a:chExt cx="1367554" cy="1367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7600" cy="1367532"/>
            </a:xfrm>
            <a:custGeom>
              <a:avLst/>
              <a:gdLst/>
              <a:ahLst/>
              <a:cxnLst/>
              <a:rect r="r" b="b" t="t" l="l"/>
              <a:pathLst>
                <a:path h="1367532" w="1367600">
                  <a:moveTo>
                    <a:pt x="0" y="0"/>
                  </a:moveTo>
                  <a:lnTo>
                    <a:pt x="1367600" y="0"/>
                  </a:lnTo>
                  <a:lnTo>
                    <a:pt x="1367600" y="1367532"/>
                  </a:lnTo>
                  <a:lnTo>
                    <a:pt x="0" y="1367532"/>
                  </a:lnTo>
                  <a:close/>
                </a:path>
              </a:pathLst>
            </a:custGeom>
            <a:solidFill>
              <a:srgbClr val="A4C2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485950" y="293800"/>
            <a:ext cx="5507400" cy="3747600"/>
            <a:chOff x="0" y="0"/>
            <a:chExt cx="7343200" cy="4996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343140" cy="4996815"/>
            </a:xfrm>
            <a:custGeom>
              <a:avLst/>
              <a:gdLst/>
              <a:ahLst/>
              <a:cxnLst/>
              <a:rect r="r" b="b" t="t" l="l"/>
              <a:pathLst>
                <a:path h="4996815" w="7343140">
                  <a:moveTo>
                    <a:pt x="0" y="0"/>
                  </a:moveTo>
                  <a:lnTo>
                    <a:pt x="7343140" y="0"/>
                  </a:lnTo>
                  <a:lnTo>
                    <a:pt x="7343140" y="4996815"/>
                  </a:lnTo>
                  <a:lnTo>
                    <a:pt x="0" y="4996815"/>
                  </a:lnTo>
                  <a:close/>
                </a:path>
              </a:pathLst>
            </a:custGeom>
            <a:solidFill>
              <a:srgbClr val="D9D2E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485950" y="4335250"/>
            <a:ext cx="5507400" cy="5658000"/>
            <a:chOff x="0" y="0"/>
            <a:chExt cx="7343200" cy="7544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43140" cy="7544054"/>
            </a:xfrm>
            <a:custGeom>
              <a:avLst/>
              <a:gdLst/>
              <a:ahLst/>
              <a:cxnLst/>
              <a:rect r="r" b="b" t="t" l="l"/>
              <a:pathLst>
                <a:path h="7544054" w="7343140">
                  <a:moveTo>
                    <a:pt x="0" y="0"/>
                  </a:moveTo>
                  <a:lnTo>
                    <a:pt x="7343140" y="0"/>
                  </a:lnTo>
                  <a:lnTo>
                    <a:pt x="7343140" y="7544054"/>
                  </a:lnTo>
                  <a:lnTo>
                    <a:pt x="0" y="7544054"/>
                  </a:lnTo>
                  <a:close/>
                </a:path>
              </a:pathLst>
            </a:custGeom>
            <a:solidFill>
              <a:srgbClr val="CBD054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955326" y="4692401"/>
            <a:ext cx="3061248" cy="4943698"/>
          </a:xfrm>
          <a:custGeom>
            <a:avLst/>
            <a:gdLst/>
            <a:ahLst/>
            <a:cxnLst/>
            <a:rect r="r" b="b" t="t" l="l"/>
            <a:pathLst>
              <a:path h="4943698" w="3061248">
                <a:moveTo>
                  <a:pt x="0" y="0"/>
                </a:moveTo>
                <a:lnTo>
                  <a:pt x="3061248" y="0"/>
                </a:lnTo>
                <a:lnTo>
                  <a:pt x="3061248" y="4943698"/>
                </a:lnTo>
                <a:lnTo>
                  <a:pt x="0" y="4943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05953" y="6295462"/>
            <a:ext cx="2530717" cy="2530717"/>
          </a:xfrm>
          <a:custGeom>
            <a:avLst/>
            <a:gdLst/>
            <a:ahLst/>
            <a:cxnLst/>
            <a:rect r="r" b="b" t="t" l="l"/>
            <a:pathLst>
              <a:path h="2530717" w="2530717">
                <a:moveTo>
                  <a:pt x="0" y="0"/>
                </a:moveTo>
                <a:lnTo>
                  <a:pt x="2530717" y="0"/>
                </a:lnTo>
                <a:lnTo>
                  <a:pt x="2530717" y="2530717"/>
                </a:lnTo>
                <a:lnTo>
                  <a:pt x="0" y="2530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46865" y="5542498"/>
            <a:ext cx="312165" cy="313304"/>
          </a:xfrm>
          <a:custGeom>
            <a:avLst/>
            <a:gdLst/>
            <a:ahLst/>
            <a:cxnLst/>
            <a:rect r="r" b="b" t="t" l="l"/>
            <a:pathLst>
              <a:path h="313304" w="312165">
                <a:moveTo>
                  <a:pt x="0" y="0"/>
                </a:moveTo>
                <a:lnTo>
                  <a:pt x="312165" y="0"/>
                </a:lnTo>
                <a:lnTo>
                  <a:pt x="312165" y="313304"/>
                </a:lnTo>
                <a:lnTo>
                  <a:pt x="0" y="3133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56549" y="1426275"/>
            <a:ext cx="7229526" cy="290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1"/>
              </a:lnSpc>
            </a:pPr>
            <a:r>
              <a:rPr lang="en-US" sz="6151">
                <a:solidFill>
                  <a:srgbClr val="191919"/>
                </a:solidFill>
                <a:latin typeface="Chunk Five"/>
                <a:ea typeface="Chunk Five"/>
                <a:cs typeface="Chunk Five"/>
                <a:sym typeface="Chunk Five"/>
              </a:rPr>
              <a:t>THANK YOU FOR YOUR TIME AND ATTENTION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68908" y="5055482"/>
            <a:ext cx="4004808" cy="83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3"/>
              </a:lnSpc>
            </a:pPr>
            <a:r>
              <a:rPr lang="en-US" sz="2744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You c</a:t>
            </a:r>
            <a:r>
              <a:rPr lang="en-US" sz="2744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an connect with me on LinkedIn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955326" y="578462"/>
            <a:ext cx="3994548" cy="3178277"/>
          </a:xfrm>
          <a:custGeom>
            <a:avLst/>
            <a:gdLst/>
            <a:ahLst/>
            <a:cxnLst/>
            <a:rect r="r" b="b" t="t" l="l"/>
            <a:pathLst>
              <a:path h="3178277" w="3994548">
                <a:moveTo>
                  <a:pt x="0" y="0"/>
                </a:moveTo>
                <a:lnTo>
                  <a:pt x="3994548" y="0"/>
                </a:lnTo>
                <a:lnTo>
                  <a:pt x="3994548" y="3178276"/>
                </a:lnTo>
                <a:lnTo>
                  <a:pt x="0" y="31782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89500" y="293800"/>
            <a:ext cx="3804000" cy="3747600"/>
            <a:chOff x="0" y="0"/>
            <a:chExt cx="5072000" cy="4996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71999" cy="4996815"/>
            </a:xfrm>
            <a:custGeom>
              <a:avLst/>
              <a:gdLst/>
              <a:ahLst/>
              <a:cxnLst/>
              <a:rect r="r" b="b" t="t" l="l"/>
              <a:pathLst>
                <a:path h="4996815" w="5071999">
                  <a:moveTo>
                    <a:pt x="0" y="0"/>
                  </a:moveTo>
                  <a:lnTo>
                    <a:pt x="5071999" y="0"/>
                  </a:lnTo>
                  <a:lnTo>
                    <a:pt x="5071999" y="4996815"/>
                  </a:lnTo>
                  <a:lnTo>
                    <a:pt x="0" y="4996815"/>
                  </a:lnTo>
                  <a:close/>
                </a:path>
              </a:pathLst>
            </a:custGeom>
            <a:solidFill>
              <a:srgbClr val="FFD428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904875"/>
            <a:ext cx="10491075" cy="1124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97"/>
              </a:lnSpc>
            </a:pPr>
            <a:r>
              <a:rPr lang="en-US" sz="6581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TABLE OF 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9662" y="4980319"/>
            <a:ext cx="3136451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9" indent="-248289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</a:t>
            </a:r>
            <a:r>
              <a:rPr lang="en-US" sz="23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otivation why NutriBot?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189500" y="4335250"/>
            <a:ext cx="3804000" cy="5658000"/>
            <a:chOff x="0" y="0"/>
            <a:chExt cx="5072000" cy="7544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71999" cy="7544054"/>
            </a:xfrm>
            <a:custGeom>
              <a:avLst/>
              <a:gdLst/>
              <a:ahLst/>
              <a:cxnLst/>
              <a:rect r="r" b="b" t="t" l="l"/>
              <a:pathLst>
                <a:path h="7544054" w="5071999">
                  <a:moveTo>
                    <a:pt x="0" y="0"/>
                  </a:moveTo>
                  <a:lnTo>
                    <a:pt x="5071999" y="0"/>
                  </a:lnTo>
                  <a:lnTo>
                    <a:pt x="5071999" y="7544054"/>
                  </a:lnTo>
                  <a:lnTo>
                    <a:pt x="0" y="7544054"/>
                  </a:lnTo>
                  <a:close/>
                </a:path>
              </a:pathLst>
            </a:custGeom>
            <a:solidFill>
              <a:srgbClr val="A4C2F4"/>
            </a:solidFill>
          </p:spPr>
        </p:sp>
      </p:grpSp>
      <p:sp>
        <p:nvSpPr>
          <p:cNvPr name="Freeform 8" id="8"/>
          <p:cNvSpPr/>
          <p:nvPr/>
        </p:nvSpPr>
        <p:spPr>
          <a:xfrm flipH="true" flipV="false" rot="0">
            <a:off x="13064232" y="4726824"/>
            <a:ext cx="3344208" cy="4874852"/>
          </a:xfrm>
          <a:custGeom>
            <a:avLst/>
            <a:gdLst/>
            <a:ahLst/>
            <a:cxnLst/>
            <a:rect r="r" b="b" t="t" l="l"/>
            <a:pathLst>
              <a:path h="4874852" w="3344208">
                <a:moveTo>
                  <a:pt x="3344208" y="0"/>
                </a:moveTo>
                <a:lnTo>
                  <a:pt x="0" y="0"/>
                </a:lnTo>
                <a:lnTo>
                  <a:pt x="0" y="4874852"/>
                </a:lnTo>
                <a:lnTo>
                  <a:pt x="3344208" y="4874852"/>
                </a:lnTo>
                <a:lnTo>
                  <a:pt x="334420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60700" y="555320"/>
            <a:ext cx="3439400" cy="3120650"/>
          </a:xfrm>
          <a:custGeom>
            <a:avLst/>
            <a:gdLst/>
            <a:ahLst/>
            <a:cxnLst/>
            <a:rect r="r" b="b" t="t" l="l"/>
            <a:pathLst>
              <a:path h="3120650" w="3439400">
                <a:moveTo>
                  <a:pt x="0" y="0"/>
                </a:moveTo>
                <a:lnTo>
                  <a:pt x="3439400" y="0"/>
                </a:lnTo>
                <a:lnTo>
                  <a:pt x="3439400" y="3120650"/>
                </a:lnTo>
                <a:lnTo>
                  <a:pt x="0" y="3120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93346" y="3942887"/>
            <a:ext cx="2982433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NUTRIBOT</a:t>
            </a:r>
            <a:r>
              <a:rPr lang="en-US" sz="2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AND ITS USERS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0479" y="4146846"/>
            <a:ext cx="524935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INTRODUCTION</a:t>
            </a:r>
            <a:r>
              <a:rPr lang="en-US" sz="2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74162" y="5000162"/>
            <a:ext cx="4059057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9" indent="-248289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What </a:t>
            </a:r>
            <a:r>
              <a:rPr lang="en-US" sz="23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the system does and who it is built for?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0479" y="6070967"/>
            <a:ext cx="1366252" cy="110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1"/>
              </a:lnSpc>
            </a:pPr>
            <a:r>
              <a:rPr lang="en-US" sz="7234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74162" y="6070967"/>
            <a:ext cx="1366252" cy="110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1"/>
              </a:lnSpc>
            </a:pPr>
            <a:r>
              <a:rPr lang="en-US" sz="7234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20479" y="8352962"/>
            <a:ext cx="3889445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9" indent="-248289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How</a:t>
            </a:r>
            <a:r>
              <a:rPr lang="en-US" sz="23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NutriBot works behind the scenes?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74162" y="7295687"/>
            <a:ext cx="3001616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DEMO</a:t>
            </a:r>
            <a:r>
              <a:rPr lang="en-US" sz="2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AND USER INTERFACE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39662" y="7295687"/>
            <a:ext cx="3547436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SYSTEM ARCHITECTU</a:t>
            </a:r>
            <a:r>
              <a:rPr lang="en-US" sz="2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74162" y="8352962"/>
            <a:ext cx="4294695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9" indent="-248289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Live walkthrough of </a:t>
            </a:r>
            <a:r>
              <a:rPr lang="en-US" sz="23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the chatbot experience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39662" y="2610188"/>
            <a:ext cx="1366252" cy="110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1"/>
              </a:lnSpc>
            </a:pPr>
            <a:r>
              <a:rPr lang="en-US" sz="7234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93346" y="2610188"/>
            <a:ext cx="1366252" cy="110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1"/>
              </a:lnSpc>
            </a:pPr>
            <a:r>
              <a:rPr lang="en-US" sz="7234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07520" y="3321915"/>
            <a:ext cx="8497017" cy="73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8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Motivation – Why</a:t>
            </a:r>
            <a:r>
              <a:rPr lang="en-US" sz="48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NutriBot?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189750" y="4332850"/>
            <a:ext cx="3804000" cy="5660400"/>
            <a:chOff x="0" y="0"/>
            <a:chExt cx="5072000" cy="754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71999" cy="7547229"/>
            </a:xfrm>
            <a:custGeom>
              <a:avLst/>
              <a:gdLst/>
              <a:ahLst/>
              <a:cxnLst/>
              <a:rect r="r" b="b" t="t" l="l"/>
              <a:pathLst>
                <a:path h="7547229" w="5071999">
                  <a:moveTo>
                    <a:pt x="0" y="0"/>
                  </a:moveTo>
                  <a:lnTo>
                    <a:pt x="5071999" y="0"/>
                  </a:lnTo>
                  <a:lnTo>
                    <a:pt x="5071999" y="7547229"/>
                  </a:lnTo>
                  <a:lnTo>
                    <a:pt x="0" y="7547229"/>
                  </a:lnTo>
                  <a:close/>
                </a:path>
              </a:pathLst>
            </a:custGeom>
            <a:solidFill>
              <a:srgbClr val="FF9D9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189500" y="293800"/>
            <a:ext cx="3804000" cy="3747600"/>
            <a:chOff x="0" y="0"/>
            <a:chExt cx="5072000" cy="4996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71999" cy="4996815"/>
            </a:xfrm>
            <a:custGeom>
              <a:avLst/>
              <a:gdLst/>
              <a:ahLst/>
              <a:cxnLst/>
              <a:rect r="r" b="b" t="t" l="l"/>
              <a:pathLst>
                <a:path h="4996815" w="5071999">
                  <a:moveTo>
                    <a:pt x="0" y="0"/>
                  </a:moveTo>
                  <a:lnTo>
                    <a:pt x="5071999" y="0"/>
                  </a:lnTo>
                  <a:lnTo>
                    <a:pt x="5071999" y="4996815"/>
                  </a:lnTo>
                  <a:lnTo>
                    <a:pt x="0" y="4996815"/>
                  </a:lnTo>
                  <a:close/>
                </a:path>
              </a:pathLst>
            </a:custGeom>
            <a:solidFill>
              <a:srgbClr val="D9D2E9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521550" y="4585450"/>
            <a:ext cx="3637498" cy="5155198"/>
          </a:xfrm>
          <a:custGeom>
            <a:avLst/>
            <a:gdLst/>
            <a:ahLst/>
            <a:cxnLst/>
            <a:rect r="r" b="b" t="t" l="l"/>
            <a:pathLst>
              <a:path h="5155198" w="3637498">
                <a:moveTo>
                  <a:pt x="0" y="0"/>
                </a:moveTo>
                <a:lnTo>
                  <a:pt x="3637498" y="0"/>
                </a:lnTo>
                <a:lnTo>
                  <a:pt x="3637498" y="5155198"/>
                </a:lnTo>
                <a:lnTo>
                  <a:pt x="0" y="5155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07520" y="4575109"/>
            <a:ext cx="10106343" cy="95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3403" indent="-341701" lvl="1">
              <a:lnSpc>
                <a:spcPts val="3798"/>
              </a:lnSpc>
              <a:buFont typeface="Arial"/>
              <a:buChar char="•"/>
            </a:pPr>
            <a:r>
              <a:rPr lang="en-US" sz="3165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Many patients with chronic conditions struggle to find the right nutritional guidance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07520" y="6047062"/>
            <a:ext cx="9666573" cy="95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3403" indent="-341701" lvl="1">
              <a:lnSpc>
                <a:spcPts val="3798"/>
              </a:lnSpc>
              <a:buFont typeface="Arial"/>
              <a:buChar char="•"/>
            </a:pPr>
            <a:r>
              <a:rPr lang="en-US" sz="3165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NutriBot aims</a:t>
            </a:r>
            <a:r>
              <a:rPr lang="en-US" sz="3165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to make trusted guidance easier, faster, and more</a:t>
            </a:r>
            <a:r>
              <a:rPr lang="en-US" sz="3165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accessible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07520" y="7514426"/>
            <a:ext cx="9822356" cy="95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3403" indent="-341701" lvl="1">
              <a:lnSpc>
                <a:spcPts val="3798"/>
              </a:lnSpc>
              <a:buFont typeface="Arial"/>
              <a:buChar char="•"/>
            </a:pPr>
            <a:r>
              <a:rPr lang="en-US" sz="3165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P</a:t>
            </a:r>
            <a:r>
              <a:rPr lang="en-US" sz="3165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roper nutrition plays a key role in managing health, yet many patients feel lost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02458" y="1360882"/>
            <a:ext cx="7182432" cy="106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243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INTRODUCTION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521550" y="1028700"/>
            <a:ext cx="3705808" cy="2468002"/>
          </a:xfrm>
          <a:custGeom>
            <a:avLst/>
            <a:gdLst/>
            <a:ahLst/>
            <a:cxnLst/>
            <a:rect r="r" b="b" t="t" l="l"/>
            <a:pathLst>
              <a:path h="2468002" w="3705808">
                <a:moveTo>
                  <a:pt x="0" y="0"/>
                </a:moveTo>
                <a:lnTo>
                  <a:pt x="3705808" y="0"/>
                </a:lnTo>
                <a:lnTo>
                  <a:pt x="3705808" y="2468002"/>
                </a:lnTo>
                <a:lnTo>
                  <a:pt x="0" y="2468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89500" y="293800"/>
            <a:ext cx="3804000" cy="3747600"/>
            <a:chOff x="0" y="0"/>
            <a:chExt cx="5072000" cy="4996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71999" cy="4996815"/>
            </a:xfrm>
            <a:custGeom>
              <a:avLst/>
              <a:gdLst/>
              <a:ahLst/>
              <a:cxnLst/>
              <a:rect r="r" b="b" t="t" l="l"/>
              <a:pathLst>
                <a:path h="4996815" w="5071999">
                  <a:moveTo>
                    <a:pt x="0" y="0"/>
                  </a:moveTo>
                  <a:lnTo>
                    <a:pt x="5071999" y="0"/>
                  </a:lnTo>
                  <a:lnTo>
                    <a:pt x="5071999" y="4996815"/>
                  </a:lnTo>
                  <a:lnTo>
                    <a:pt x="0" y="4996815"/>
                  </a:lnTo>
                  <a:close/>
                </a:path>
              </a:pathLst>
            </a:custGeom>
            <a:solidFill>
              <a:srgbClr val="FF9F6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189500" y="4335250"/>
            <a:ext cx="3804000" cy="5658000"/>
            <a:chOff x="0" y="0"/>
            <a:chExt cx="5072000" cy="7544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71999" cy="7544054"/>
            </a:xfrm>
            <a:custGeom>
              <a:avLst/>
              <a:gdLst/>
              <a:ahLst/>
              <a:cxnLst/>
              <a:rect r="r" b="b" t="t" l="l"/>
              <a:pathLst>
                <a:path h="7544054" w="5071999">
                  <a:moveTo>
                    <a:pt x="0" y="0"/>
                  </a:moveTo>
                  <a:lnTo>
                    <a:pt x="5071999" y="0"/>
                  </a:lnTo>
                  <a:lnTo>
                    <a:pt x="5071999" y="7544054"/>
                  </a:lnTo>
                  <a:lnTo>
                    <a:pt x="0" y="7544054"/>
                  </a:lnTo>
                  <a:close/>
                </a:path>
              </a:pathLst>
            </a:custGeom>
            <a:solidFill>
              <a:srgbClr val="FFD42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737908" y="6366436"/>
            <a:ext cx="7670995" cy="130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9"/>
              </a:lnSpc>
            </a:pPr>
            <a:r>
              <a:rPr lang="en-US" sz="4282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Wh</a:t>
            </a:r>
            <a:r>
              <a:rPr lang="en-US" sz="4282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at the system does and who it is built for?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393052" y="728532"/>
            <a:ext cx="2977700" cy="2878150"/>
          </a:xfrm>
          <a:custGeom>
            <a:avLst/>
            <a:gdLst/>
            <a:ahLst/>
            <a:cxnLst/>
            <a:rect r="r" b="b" t="t" l="l"/>
            <a:pathLst>
              <a:path h="2878150" w="2977700">
                <a:moveTo>
                  <a:pt x="0" y="0"/>
                </a:moveTo>
                <a:lnTo>
                  <a:pt x="2977700" y="0"/>
                </a:lnTo>
                <a:lnTo>
                  <a:pt x="2977700" y="2878150"/>
                </a:lnTo>
                <a:lnTo>
                  <a:pt x="0" y="2878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393052" y="4565374"/>
            <a:ext cx="2977700" cy="5197770"/>
          </a:xfrm>
          <a:custGeom>
            <a:avLst/>
            <a:gdLst/>
            <a:ahLst/>
            <a:cxnLst/>
            <a:rect r="r" b="b" t="t" l="l"/>
            <a:pathLst>
              <a:path h="5197770" w="2977700">
                <a:moveTo>
                  <a:pt x="2977700" y="0"/>
                </a:moveTo>
                <a:lnTo>
                  <a:pt x="0" y="0"/>
                </a:lnTo>
                <a:lnTo>
                  <a:pt x="0" y="5197770"/>
                </a:lnTo>
                <a:lnTo>
                  <a:pt x="2977700" y="5197770"/>
                </a:lnTo>
                <a:lnTo>
                  <a:pt x="297770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6007" y="2837321"/>
            <a:ext cx="9934797" cy="289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35"/>
              </a:lnSpc>
            </a:pPr>
            <a:r>
              <a:rPr lang="en-US" sz="8946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NUTRIBOT AND ITS USERS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1200" y="293800"/>
            <a:ext cx="3804000" cy="3747600"/>
            <a:chOff x="0" y="0"/>
            <a:chExt cx="5072000" cy="4996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71999" cy="4996815"/>
            </a:xfrm>
            <a:custGeom>
              <a:avLst/>
              <a:gdLst/>
              <a:ahLst/>
              <a:cxnLst/>
              <a:rect r="r" b="b" t="t" l="l"/>
              <a:pathLst>
                <a:path h="4996815" w="5071999">
                  <a:moveTo>
                    <a:pt x="0" y="0"/>
                  </a:moveTo>
                  <a:lnTo>
                    <a:pt x="5071999" y="0"/>
                  </a:lnTo>
                  <a:lnTo>
                    <a:pt x="5071999" y="4996815"/>
                  </a:lnTo>
                  <a:lnTo>
                    <a:pt x="0" y="4996815"/>
                  </a:lnTo>
                  <a:close/>
                </a:path>
              </a:pathLst>
            </a:custGeom>
            <a:solidFill>
              <a:srgbClr val="FFD42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01200" y="4335250"/>
            <a:ext cx="3804000" cy="5658000"/>
            <a:chOff x="0" y="0"/>
            <a:chExt cx="5072000" cy="7544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71999" cy="7544054"/>
            </a:xfrm>
            <a:custGeom>
              <a:avLst/>
              <a:gdLst/>
              <a:ahLst/>
              <a:cxnLst/>
              <a:rect r="r" b="b" t="t" l="l"/>
              <a:pathLst>
                <a:path h="7544054" w="5071999">
                  <a:moveTo>
                    <a:pt x="0" y="0"/>
                  </a:moveTo>
                  <a:lnTo>
                    <a:pt x="5071999" y="0"/>
                  </a:lnTo>
                  <a:lnTo>
                    <a:pt x="5071999" y="7544054"/>
                  </a:lnTo>
                  <a:lnTo>
                    <a:pt x="0" y="7544054"/>
                  </a:lnTo>
                  <a:close/>
                </a:path>
              </a:pathLst>
            </a:custGeom>
            <a:solidFill>
              <a:srgbClr val="FF9D9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865749" y="2386910"/>
            <a:ext cx="6467045" cy="84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1"/>
              </a:lnSpc>
            </a:pPr>
            <a:r>
              <a:rPr lang="en-US" sz="5634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What is</a:t>
            </a:r>
            <a:r>
              <a:rPr lang="en-US" sz="5634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NutriBot?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65749" y="3870965"/>
            <a:ext cx="10093967" cy="110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5966" indent="-392983" lvl="1">
              <a:lnSpc>
                <a:spcPts val="4368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AI-powered chatbot for personalized nutrition advice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40797" y="6802621"/>
            <a:ext cx="10118919" cy="110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5966" indent="-392983" lvl="1">
              <a:lnSpc>
                <a:spcPts val="4368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Ava</a:t>
            </a:r>
            <a:r>
              <a:rPr lang="en-US" sz="364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ilable in two lan</a:t>
            </a:r>
            <a:r>
              <a:rPr lang="en-US" sz="364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guages English and Arabic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40797" y="5613541"/>
            <a:ext cx="10281992" cy="553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5966" indent="-392983" lvl="1">
              <a:lnSpc>
                <a:spcPts val="4368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</a:t>
            </a:r>
            <a:r>
              <a:rPr lang="en-US" sz="364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upports text, voice, and image input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999322" y="5399434"/>
            <a:ext cx="3804004" cy="3975366"/>
          </a:xfrm>
          <a:custGeom>
            <a:avLst/>
            <a:gdLst/>
            <a:ahLst/>
            <a:cxnLst/>
            <a:rect r="r" b="b" t="t" l="l"/>
            <a:pathLst>
              <a:path h="3975366" w="3804004">
                <a:moveTo>
                  <a:pt x="0" y="0"/>
                </a:moveTo>
                <a:lnTo>
                  <a:pt x="3804004" y="0"/>
                </a:lnTo>
                <a:lnTo>
                  <a:pt x="3804004" y="3975366"/>
                </a:lnTo>
                <a:lnTo>
                  <a:pt x="0" y="3975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t="0" r="-2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44144" y="721373"/>
            <a:ext cx="2922111" cy="2892454"/>
          </a:xfrm>
          <a:custGeom>
            <a:avLst/>
            <a:gdLst/>
            <a:ahLst/>
            <a:cxnLst/>
            <a:rect r="r" b="b" t="t" l="l"/>
            <a:pathLst>
              <a:path h="2892454" w="2922111">
                <a:moveTo>
                  <a:pt x="0" y="0"/>
                </a:moveTo>
                <a:lnTo>
                  <a:pt x="2922112" y="0"/>
                </a:lnTo>
                <a:lnTo>
                  <a:pt x="2922112" y="2892454"/>
                </a:lnTo>
                <a:lnTo>
                  <a:pt x="0" y="2892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1100" y="294050"/>
            <a:ext cx="4292393" cy="4702200"/>
            <a:chOff x="0" y="0"/>
            <a:chExt cx="5723191" cy="626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23151" cy="6269609"/>
            </a:xfrm>
            <a:custGeom>
              <a:avLst/>
              <a:gdLst/>
              <a:ahLst/>
              <a:cxnLst/>
              <a:rect r="r" b="b" t="t" l="l"/>
              <a:pathLst>
                <a:path h="6269609" w="5723151">
                  <a:moveTo>
                    <a:pt x="5723151" y="0"/>
                  </a:moveTo>
                  <a:lnTo>
                    <a:pt x="0" y="0"/>
                  </a:lnTo>
                  <a:lnTo>
                    <a:pt x="0" y="6269609"/>
                  </a:lnTo>
                  <a:lnTo>
                    <a:pt x="5723151" y="6269609"/>
                  </a:lnTo>
                  <a:close/>
                </a:path>
              </a:pathLst>
            </a:custGeom>
            <a:solidFill>
              <a:srgbClr val="CBD0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01100" y="5290900"/>
            <a:ext cx="4292393" cy="4702200"/>
            <a:chOff x="0" y="0"/>
            <a:chExt cx="5723191" cy="626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23151" cy="6269609"/>
            </a:xfrm>
            <a:custGeom>
              <a:avLst/>
              <a:gdLst/>
              <a:ahLst/>
              <a:cxnLst/>
              <a:rect r="r" b="b" t="t" l="l"/>
              <a:pathLst>
                <a:path h="6269609" w="5723151">
                  <a:moveTo>
                    <a:pt x="5723151" y="0"/>
                  </a:moveTo>
                  <a:lnTo>
                    <a:pt x="0" y="0"/>
                  </a:lnTo>
                  <a:lnTo>
                    <a:pt x="0" y="6269609"/>
                  </a:lnTo>
                  <a:lnTo>
                    <a:pt x="5723151" y="6269609"/>
                  </a:lnTo>
                  <a:close/>
                </a:path>
              </a:pathLst>
            </a:custGeom>
            <a:solidFill>
              <a:srgbClr val="D9D2E9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011969" y="645075"/>
            <a:ext cx="3163048" cy="4000150"/>
          </a:xfrm>
          <a:custGeom>
            <a:avLst/>
            <a:gdLst/>
            <a:ahLst/>
            <a:cxnLst/>
            <a:rect r="r" b="b" t="t" l="l"/>
            <a:pathLst>
              <a:path h="4000150" w="3163048">
                <a:moveTo>
                  <a:pt x="0" y="0"/>
                </a:moveTo>
                <a:lnTo>
                  <a:pt x="3163048" y="0"/>
                </a:lnTo>
                <a:lnTo>
                  <a:pt x="3163048" y="4000150"/>
                </a:lnTo>
                <a:lnTo>
                  <a:pt x="0" y="4000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74290" y="5641923"/>
            <a:ext cx="4038406" cy="4000154"/>
          </a:xfrm>
          <a:custGeom>
            <a:avLst/>
            <a:gdLst/>
            <a:ahLst/>
            <a:cxnLst/>
            <a:rect r="r" b="b" t="t" l="l"/>
            <a:pathLst>
              <a:path h="4000154" w="4038406">
                <a:moveTo>
                  <a:pt x="0" y="0"/>
                </a:moveTo>
                <a:lnTo>
                  <a:pt x="4038406" y="0"/>
                </a:lnTo>
                <a:lnTo>
                  <a:pt x="4038406" y="4000154"/>
                </a:lnTo>
                <a:lnTo>
                  <a:pt x="0" y="4000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19770" y="1823387"/>
            <a:ext cx="8817120" cy="900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6"/>
              </a:lnSpc>
            </a:pPr>
            <a:r>
              <a:rPr lang="en-US" sz="593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Why</a:t>
            </a:r>
            <a:r>
              <a:rPr lang="en-US" sz="593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NutriBot is Unique?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93511" y="3277094"/>
            <a:ext cx="8843380" cy="115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7150" indent="-413575" lvl="1">
              <a:lnSpc>
                <a:spcPts val="4597"/>
              </a:lnSpc>
              <a:buFont typeface="Arial"/>
              <a:buChar char="•"/>
            </a:pPr>
            <a:r>
              <a:rPr lang="en-US" sz="383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Built using trusted clinical sources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93511" y="4817104"/>
            <a:ext cx="9184657" cy="115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7150" indent="-413575" lvl="1">
              <a:lnSpc>
                <a:spcPts val="4597"/>
              </a:lnSpc>
              <a:buFont typeface="Arial"/>
              <a:buChar char="•"/>
            </a:pPr>
            <a:r>
              <a:rPr lang="en-US" sz="383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Accepts m</a:t>
            </a:r>
            <a:r>
              <a:rPr lang="en-US" sz="383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ultimodal input (text, voice, image)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19770" y="6357113"/>
            <a:ext cx="9184657" cy="57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7150" indent="-413575" lvl="1">
              <a:lnSpc>
                <a:spcPts val="4597"/>
              </a:lnSpc>
              <a:buFont typeface="Arial"/>
              <a:buChar char="•"/>
            </a:pPr>
            <a:r>
              <a:rPr lang="en-US" sz="383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S</a:t>
            </a:r>
            <a:r>
              <a:rPr lang="en-US" sz="383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upports Arabic &amp; English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19770" y="7311088"/>
            <a:ext cx="8828229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7150" indent="-413575" lvl="1">
              <a:lnSpc>
                <a:spcPts val="4597"/>
              </a:lnSpc>
              <a:buFont typeface="Arial"/>
              <a:buChar char="•"/>
            </a:pPr>
            <a:r>
              <a:rPr lang="en-US" sz="383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Based on rea</a:t>
            </a:r>
            <a:r>
              <a:rPr lang="en-US" sz="383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l health needs and real user data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89500" y="4408414"/>
            <a:ext cx="3804000" cy="5660400"/>
            <a:chOff x="0" y="0"/>
            <a:chExt cx="5072000" cy="7547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71999" cy="7547229"/>
            </a:xfrm>
            <a:custGeom>
              <a:avLst/>
              <a:gdLst/>
              <a:ahLst/>
              <a:cxnLst/>
              <a:rect r="r" b="b" t="t" l="l"/>
              <a:pathLst>
                <a:path h="7547229" w="5071999">
                  <a:moveTo>
                    <a:pt x="0" y="0"/>
                  </a:moveTo>
                  <a:lnTo>
                    <a:pt x="5071999" y="0"/>
                  </a:lnTo>
                  <a:lnTo>
                    <a:pt x="5071999" y="7547229"/>
                  </a:lnTo>
                  <a:lnTo>
                    <a:pt x="0" y="7547229"/>
                  </a:lnTo>
                  <a:close/>
                </a:path>
              </a:pathLst>
            </a:custGeom>
            <a:solidFill>
              <a:srgbClr val="CBD0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189500" y="293800"/>
            <a:ext cx="3804000" cy="3747600"/>
            <a:chOff x="0" y="0"/>
            <a:chExt cx="5072000" cy="4996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71999" cy="4996815"/>
            </a:xfrm>
            <a:custGeom>
              <a:avLst/>
              <a:gdLst/>
              <a:ahLst/>
              <a:cxnLst/>
              <a:rect r="r" b="b" t="t" l="l"/>
              <a:pathLst>
                <a:path h="4996815" w="5071999">
                  <a:moveTo>
                    <a:pt x="0" y="0"/>
                  </a:moveTo>
                  <a:lnTo>
                    <a:pt x="5071999" y="0"/>
                  </a:lnTo>
                  <a:lnTo>
                    <a:pt x="5071999" y="4996815"/>
                  </a:lnTo>
                  <a:lnTo>
                    <a:pt x="0" y="4996815"/>
                  </a:lnTo>
                  <a:close/>
                </a:path>
              </a:pathLst>
            </a:custGeom>
            <a:solidFill>
              <a:srgbClr val="D9D2E9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827324" y="716950"/>
            <a:ext cx="4465998" cy="2901302"/>
          </a:xfrm>
          <a:custGeom>
            <a:avLst/>
            <a:gdLst/>
            <a:ahLst/>
            <a:cxnLst/>
            <a:rect r="r" b="b" t="t" l="l"/>
            <a:pathLst>
              <a:path h="2901302" w="4465998">
                <a:moveTo>
                  <a:pt x="0" y="0"/>
                </a:moveTo>
                <a:lnTo>
                  <a:pt x="4465998" y="0"/>
                </a:lnTo>
                <a:lnTo>
                  <a:pt x="4465998" y="2901302"/>
                </a:lnTo>
                <a:lnTo>
                  <a:pt x="0" y="290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3581" y="2465886"/>
            <a:ext cx="9319599" cy="900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6"/>
              </a:lnSpc>
            </a:pPr>
            <a:r>
              <a:rPr lang="en-US" sz="593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Who NutriBot</a:t>
            </a:r>
            <a:r>
              <a:rPr lang="en-US" sz="593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Helps?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3581" y="3889988"/>
            <a:ext cx="9319599" cy="57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7150" indent="-413575" lvl="1">
              <a:lnSpc>
                <a:spcPts val="4597"/>
              </a:lnSpc>
              <a:buFont typeface="Arial"/>
              <a:buChar char="•"/>
            </a:pPr>
            <a:r>
              <a:rPr lang="en-US" sz="383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Health-conscious individuals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3581" y="6665639"/>
            <a:ext cx="10649146" cy="115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7150" indent="-413575" lvl="1">
              <a:lnSpc>
                <a:spcPts val="4597"/>
              </a:lnSpc>
              <a:buFont typeface="Arial"/>
              <a:buChar char="•"/>
            </a:pPr>
            <a:r>
              <a:rPr lang="en-US" sz="383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Healt</a:t>
            </a:r>
            <a:r>
              <a:rPr lang="en-US" sz="383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hcare professionals supporting dietary</a:t>
            </a:r>
            <a:r>
              <a:rPr lang="en-US" sz="383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needs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93581" y="4986838"/>
            <a:ext cx="9319599" cy="115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7150" indent="-413575" lvl="1">
              <a:lnSpc>
                <a:spcPts val="4597"/>
              </a:lnSpc>
              <a:buFont typeface="Arial"/>
              <a:buChar char="•"/>
            </a:pPr>
            <a:r>
              <a:rPr lang="en-US" sz="383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Peop</a:t>
            </a:r>
            <a:r>
              <a:rPr lang="en-US" sz="383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le with chronic conditions (anemia, diabetes, IBS, etc.)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148526" y="4884565"/>
            <a:ext cx="2942974" cy="5080559"/>
          </a:xfrm>
          <a:custGeom>
            <a:avLst/>
            <a:gdLst/>
            <a:ahLst/>
            <a:cxnLst/>
            <a:rect r="r" b="b" t="t" l="l"/>
            <a:pathLst>
              <a:path h="5080559" w="2942974">
                <a:moveTo>
                  <a:pt x="0" y="0"/>
                </a:moveTo>
                <a:lnTo>
                  <a:pt x="2942974" y="0"/>
                </a:lnTo>
                <a:lnTo>
                  <a:pt x="2942974" y="5080559"/>
                </a:lnTo>
                <a:lnTo>
                  <a:pt x="0" y="50805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8709" t="0" r="-1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20340" y="5556730"/>
            <a:ext cx="1945995" cy="3701570"/>
          </a:xfrm>
          <a:custGeom>
            <a:avLst/>
            <a:gdLst/>
            <a:ahLst/>
            <a:cxnLst/>
            <a:rect r="r" b="b" t="t" l="l"/>
            <a:pathLst>
              <a:path h="3701570" w="1945995">
                <a:moveTo>
                  <a:pt x="0" y="0"/>
                </a:moveTo>
                <a:lnTo>
                  <a:pt x="1945995" y="0"/>
                </a:lnTo>
                <a:lnTo>
                  <a:pt x="1945995" y="3701570"/>
                </a:lnTo>
                <a:lnTo>
                  <a:pt x="0" y="3701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70910" y="5556732"/>
            <a:ext cx="2440459" cy="3701564"/>
          </a:xfrm>
          <a:custGeom>
            <a:avLst/>
            <a:gdLst/>
            <a:ahLst/>
            <a:cxnLst/>
            <a:rect r="r" b="b" t="t" l="l"/>
            <a:pathLst>
              <a:path h="3701564" w="2440459">
                <a:moveTo>
                  <a:pt x="0" y="0"/>
                </a:moveTo>
                <a:lnTo>
                  <a:pt x="2440459" y="0"/>
                </a:lnTo>
                <a:lnTo>
                  <a:pt x="2440459" y="3701564"/>
                </a:lnTo>
                <a:lnTo>
                  <a:pt x="0" y="3701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98435" y="5556730"/>
            <a:ext cx="1997934" cy="3701570"/>
          </a:xfrm>
          <a:custGeom>
            <a:avLst/>
            <a:gdLst/>
            <a:ahLst/>
            <a:cxnLst/>
            <a:rect r="r" b="b" t="t" l="l"/>
            <a:pathLst>
              <a:path h="3701570" w="1997934">
                <a:moveTo>
                  <a:pt x="0" y="0"/>
                </a:moveTo>
                <a:lnTo>
                  <a:pt x="1997934" y="0"/>
                </a:lnTo>
                <a:lnTo>
                  <a:pt x="1997934" y="3701570"/>
                </a:lnTo>
                <a:lnTo>
                  <a:pt x="0" y="3701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91825" y="5879973"/>
            <a:ext cx="3164890" cy="3215592"/>
          </a:xfrm>
          <a:custGeom>
            <a:avLst/>
            <a:gdLst/>
            <a:ahLst/>
            <a:cxnLst/>
            <a:rect r="r" b="b" t="t" l="l"/>
            <a:pathLst>
              <a:path h="3215592" w="3164890">
                <a:moveTo>
                  <a:pt x="0" y="0"/>
                </a:moveTo>
                <a:lnTo>
                  <a:pt x="3164890" y="0"/>
                </a:lnTo>
                <a:lnTo>
                  <a:pt x="3164890" y="3215592"/>
                </a:lnTo>
                <a:lnTo>
                  <a:pt x="0" y="32155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52181" y="5879958"/>
            <a:ext cx="3164909" cy="3215624"/>
          </a:xfrm>
          <a:custGeom>
            <a:avLst/>
            <a:gdLst/>
            <a:ahLst/>
            <a:cxnLst/>
            <a:rect r="r" b="b" t="t" l="l"/>
            <a:pathLst>
              <a:path h="3215624" w="3164909">
                <a:moveTo>
                  <a:pt x="0" y="0"/>
                </a:moveTo>
                <a:lnTo>
                  <a:pt x="3164909" y="0"/>
                </a:lnTo>
                <a:lnTo>
                  <a:pt x="3164909" y="3215624"/>
                </a:lnTo>
                <a:lnTo>
                  <a:pt x="0" y="32156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93738" y="2887861"/>
            <a:ext cx="12300525" cy="1608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3"/>
              </a:lnSpc>
            </a:pPr>
            <a:r>
              <a:rPr lang="en-US" sz="5319">
                <a:solidFill>
                  <a:srgbClr val="191919"/>
                </a:solidFill>
                <a:latin typeface="Roboto Slab"/>
                <a:ea typeface="Roboto Slab"/>
                <a:cs typeface="Roboto Slab"/>
                <a:sym typeface="Roboto Slab"/>
              </a:rPr>
              <a:t>Let’s explore how NutriBot works behind the scenes...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55982" y="1061000"/>
            <a:ext cx="12776037" cy="132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1"/>
              </a:lnSpc>
            </a:pPr>
            <a:r>
              <a:rPr lang="en-US" sz="7734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SYSTEM ARCHITEC</a:t>
            </a:r>
            <a:r>
              <a:rPr lang="en-US" sz="7734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TURE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024" y="586151"/>
            <a:ext cx="18066976" cy="8672149"/>
          </a:xfrm>
          <a:custGeom>
            <a:avLst/>
            <a:gdLst/>
            <a:ahLst/>
            <a:cxnLst/>
            <a:rect r="r" b="b" t="t" l="l"/>
            <a:pathLst>
              <a:path h="8672149" w="18066976">
                <a:moveTo>
                  <a:pt x="0" y="0"/>
                </a:moveTo>
                <a:lnTo>
                  <a:pt x="18066976" y="0"/>
                </a:lnTo>
                <a:lnTo>
                  <a:pt x="18066976" y="8672149"/>
                </a:lnTo>
                <a:lnTo>
                  <a:pt x="0" y="8672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077140" y="2638599"/>
            <a:ext cx="303592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1"/>
              </a:lnSpc>
              <a:spcBef>
                <a:spcPct val="0"/>
              </a:spcBef>
            </a:pPr>
            <a:r>
              <a:rPr lang="en-US" sz="2476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Translation based on user’s choice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41734" y="5074501"/>
            <a:ext cx="1696866" cy="75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1"/>
              </a:lnSpc>
              <a:spcBef>
                <a:spcPct val="0"/>
              </a:spcBef>
            </a:pPr>
            <a:r>
              <a:rPr lang="en-US" sz="1676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Smart system understands and responds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28371" y="5309913"/>
            <a:ext cx="1715393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1"/>
              </a:lnSpc>
              <a:spcBef>
                <a:spcPct val="0"/>
              </a:spcBef>
            </a:pPr>
            <a:r>
              <a:rPr lang="en-US" sz="2476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Speak a question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28371" y="8098763"/>
            <a:ext cx="2259432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1"/>
              </a:lnSpc>
            </a:pPr>
            <a:r>
              <a:rPr lang="en-US" sz="2476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Send a food image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18186" y="2849180"/>
            <a:ext cx="1859764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1"/>
              </a:lnSpc>
              <a:spcBef>
                <a:spcPct val="0"/>
              </a:spcBef>
            </a:pPr>
            <a:r>
              <a:rPr lang="en-US" sz="2476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Type a question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27837" y="7727288"/>
            <a:ext cx="3696486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1"/>
              </a:lnSpc>
              <a:spcBef>
                <a:spcPct val="0"/>
              </a:spcBef>
            </a:pPr>
            <a:r>
              <a:rPr lang="en-US" sz="2476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Finds answers from trusted nutrition sources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72543" y="6206673"/>
            <a:ext cx="3012071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1"/>
              </a:lnSpc>
              <a:spcBef>
                <a:spcPct val="0"/>
              </a:spcBef>
            </a:pPr>
            <a:r>
              <a:rPr lang="en-US" sz="2476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Shows the answer in a simple interface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6015" y="5775070"/>
            <a:ext cx="253591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1"/>
              </a:lnSpc>
              <a:spcBef>
                <a:spcPct val="0"/>
              </a:spcBef>
            </a:pPr>
            <a:r>
              <a:rPr lang="en-US" sz="2476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The user can choose how to interact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69011" y="2638599"/>
            <a:ext cx="1860695" cy="582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7"/>
              </a:lnSpc>
              <a:spcBef>
                <a:spcPct val="0"/>
              </a:spcBef>
            </a:pPr>
            <a:r>
              <a:rPr lang="en-US" sz="193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Remembers past questions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DAGnhOH4ioo</dc:identifier>
  <dcterms:modified xsi:type="dcterms:W3CDTF">2011-08-01T06:04:30Z</dcterms:modified>
  <cp:revision>1</cp:revision>
  <dc:title>NutriBot</dc:title>
</cp:coreProperties>
</file>